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8"/>
  </p:notesMasterIdLst>
  <p:handoutMasterIdLst>
    <p:handoutMasterId r:id="rId19"/>
  </p:handoutMasterIdLst>
  <p:sldIdLst>
    <p:sldId id="358" r:id="rId6"/>
    <p:sldId id="376" r:id="rId7"/>
    <p:sldId id="259" r:id="rId8"/>
    <p:sldId id="367" r:id="rId9"/>
    <p:sldId id="368" r:id="rId10"/>
    <p:sldId id="369" r:id="rId11"/>
    <p:sldId id="370" r:id="rId12"/>
    <p:sldId id="371" r:id="rId13"/>
    <p:sldId id="373" r:id="rId14"/>
    <p:sldId id="374" r:id="rId15"/>
    <p:sldId id="375" r:id="rId16"/>
    <p:sldId id="3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599" autoAdjust="0"/>
    <p:restoredTop sz="90541" autoAdjust="0"/>
  </p:normalViewPr>
  <p:slideViewPr>
    <p:cSldViewPr snapToObjects="1">
      <p:cViewPr varScale="1">
        <p:scale>
          <a:sx n="53" d="100"/>
          <a:sy n="53" d="100"/>
        </p:scale>
        <p:origin x="14" y="7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10/11/2016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10/11/2016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66" Type="http://schemas.openxmlformats.org/officeDocument/2006/relationships/slideLayout" Target="../slideLayouts/slideLayout87.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theme" Target="../theme/theme2.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hyperlink" Target="https://github.com/dmakogon/hrnug2016" TargetMode="External"/><Relationship Id="rId4" Type="http://schemas.openxmlformats.org/officeDocument/2006/relationships/hyperlink" Target="https://neo4j.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a:t>A fun intro</a:t>
            </a:r>
            <a:br>
              <a:rPr lang="is-IS" sz="6000" dirty="0"/>
            </a:br>
            <a:br>
              <a:rPr lang="is-IS" sz="6000" dirty="0"/>
            </a:br>
            <a:r>
              <a:rPr lang="is-IS" sz="4400" dirty="0"/>
              <a:t>David Makogon, Microsoft</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HRNUG</a:t>
            </a:r>
          </a:p>
        </p:txBody>
      </p:sp>
    </p:spTree>
    <p:extLst>
      <p:ext uri="{BB962C8B-B14F-4D97-AF65-F5344CB8AC3E}">
        <p14:creationId xmlns:p14="http://schemas.microsoft.com/office/powerpoint/2010/main" val="15339747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a:solidFill>
                  <a:schemeClr val="tx1"/>
                </a:solidFill>
                <a:latin typeface="Segoe UI" panose="020B0502040204020203" pitchFamily="34" charset="0"/>
                <a:cs typeface="Segoe UI" panose="020B0502040204020203" pitchFamily="34" charset="0"/>
              </a:rPr>
              <a:t>dmak.io</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Azure stuff at </a:t>
            </a:r>
            <a:r>
              <a:rPr lang="en-US" sz="4400" dirty="0" err="1">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Neo4j stuff at </a:t>
            </a:r>
            <a:r>
              <a:rPr lang="en-US" sz="4400" dirty="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Talk stuff at </a:t>
            </a:r>
            <a:r>
              <a:rPr lang="en-US" sz="4400" dirty="0">
                <a:solidFill>
                  <a:schemeClr val="tx1"/>
                </a:solidFill>
                <a:latin typeface="Segoe UI" panose="020B0502040204020203" pitchFamily="34" charset="0"/>
                <a:cs typeface="Segoe UI" panose="020B0502040204020203" pitchFamily="34" charset="0"/>
                <a:hlinkClick r:id="rId5"/>
              </a:rPr>
              <a:t>github.com/</a:t>
            </a:r>
            <a:r>
              <a:rPr lang="en-US" sz="4400" dirty="0" err="1">
                <a:solidFill>
                  <a:schemeClr val="tx1"/>
                </a:solidFill>
                <a:latin typeface="Segoe UI" panose="020B0502040204020203" pitchFamily="34" charset="0"/>
                <a:cs typeface="Segoe UI" panose="020B0502040204020203" pitchFamily="34" charset="0"/>
                <a:hlinkClick r:id="rId5"/>
              </a:rPr>
              <a:t>dmakogon</a:t>
            </a:r>
            <a:r>
              <a:rPr lang="en-US" sz="4400">
                <a:solidFill>
                  <a:schemeClr val="tx1"/>
                </a:solidFill>
                <a:latin typeface="Segoe UI" panose="020B0502040204020203" pitchFamily="34" charset="0"/>
                <a:cs typeface="Segoe UI" panose="020B0502040204020203" pitchFamily="34" charset="0"/>
                <a:hlinkClick r:id="rId5"/>
              </a:rPr>
              <a:t>/hrnug2016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a:t>Azure architect</a:t>
            </a:r>
          </a:p>
          <a:p>
            <a:pPr>
              <a:lnSpc>
                <a:spcPct val="90000"/>
              </a:lnSpc>
              <a:spcAft>
                <a:spcPts val="612"/>
              </a:spcAft>
            </a:pPr>
            <a:r>
              <a:rPr lang="en-US" sz="4080" dirty="0"/>
              <a:t>Camera carrier</a:t>
            </a:r>
          </a:p>
          <a:p>
            <a:pPr>
              <a:lnSpc>
                <a:spcPct val="90000"/>
              </a:lnSpc>
              <a:spcAft>
                <a:spcPts val="612"/>
              </a:spcAft>
            </a:pPr>
            <a:r>
              <a:rPr lang="en-US" sz="4080" dirty="0"/>
              <a:t>Pun </a:t>
            </a:r>
            <a:r>
              <a:rPr lang="en-US" sz="4080" dirty="0" err="1"/>
              <a:t>penner</a:t>
            </a:r>
            <a:endParaRPr lang="en-US" sz="4080" dirty="0"/>
          </a:p>
          <a:p>
            <a:pPr>
              <a:lnSpc>
                <a:spcPct val="90000"/>
              </a:lnSpc>
              <a:spcAft>
                <a:spcPts val="612"/>
              </a:spcAft>
            </a:pPr>
            <a:r>
              <a:rPr lang="en-US" sz="4080" dirty="0"/>
              <a:t>NoSQL non-novice</a:t>
            </a:r>
          </a:p>
          <a:p>
            <a:pPr>
              <a:lnSpc>
                <a:spcPct val="90000"/>
              </a:lnSpc>
              <a:spcAft>
                <a:spcPts val="612"/>
              </a:spcAft>
            </a:pPr>
            <a:r>
              <a:rPr lang="en-US" sz="4080" dirty="0"/>
              <a:t>Community </a:t>
            </a:r>
            <a:r>
              <a:rPr lang="en-US" sz="4080" dirty="0" err="1"/>
              <a:t>congrat</a:t>
            </a:r>
            <a:r>
              <a:rPr lang="en-US" sz="4080" dirty="0"/>
              <a:t> collector</a:t>
            </a:r>
          </a:p>
          <a:p>
            <a:pPr>
              <a:lnSpc>
                <a:spcPct val="90000"/>
              </a:lnSpc>
              <a:spcAft>
                <a:spcPts val="612"/>
              </a:spcAft>
            </a:pPr>
            <a:r>
              <a:rPr lang="en-US" sz="4080" dirty="0"/>
              <a:t> - (World's first former) Azure MVP</a:t>
            </a:r>
          </a:p>
          <a:p>
            <a:pPr>
              <a:lnSpc>
                <a:spcPct val="90000"/>
              </a:lnSpc>
              <a:spcAft>
                <a:spcPts val="612"/>
              </a:spcAft>
            </a:pPr>
            <a:r>
              <a:rPr lang="en-US" sz="4080" dirty="0"/>
              <a:t> - (Former) MongoDB Master</a:t>
            </a:r>
          </a:p>
          <a:p>
            <a:pPr>
              <a:lnSpc>
                <a:spcPct val="90000"/>
              </a:lnSpc>
              <a:spcAft>
                <a:spcPts val="612"/>
              </a:spcAft>
            </a:pPr>
            <a:r>
              <a:rPr lang="en-US" sz="4080" dirty="0"/>
              <a:t> - Neo4j Ambassador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893" y="1516062"/>
            <a:ext cx="8236644" cy="5491095"/>
          </a:xfrm>
          <a:prstGeom prst="rect">
            <a:avLst/>
          </a:prstGeom>
        </p:spPr>
      </p:pic>
      <p:sp>
        <p:nvSpPr>
          <p:cNvPr id="7" name="TextBox 6"/>
          <p:cNvSpPr txBox="1"/>
          <p:nvPr/>
        </p:nvSpPr>
        <p:spPr>
          <a:xfrm>
            <a:off x="194073" y="4871176"/>
            <a:ext cx="12054621" cy="2123658"/>
          </a:xfrm>
          <a:prstGeom prst="rect">
            <a:avLst/>
          </a:prstGeom>
          <a:solidFill>
            <a:schemeClr val="tx1"/>
          </a:solidFill>
        </p:spPr>
        <p:txBody>
          <a:bodyPr wrap="square" lIns="182880" tIns="146304" rIns="182880" bIns="146304" rtlCol="0">
            <a:spAutoFit/>
          </a:bodyPr>
          <a:lstStyle/>
          <a:p>
            <a:pPr>
              <a:lnSpc>
                <a:spcPct val="90000"/>
              </a:lnSpc>
              <a:spcAft>
                <a:spcPts val="600"/>
              </a:spcAft>
            </a:pPr>
            <a:r>
              <a:rPr lang="en-US" sz="4400" dirty="0">
                <a:solidFill>
                  <a:schemeClr val="accent6"/>
                </a:solidFill>
              </a:rPr>
              <a:t>The cement truck driver was staring at the rebar, unsure what to do. He had no concrete plans…</a:t>
            </a:r>
          </a:p>
        </p:txBody>
      </p:sp>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249509"/>
          </a:xfrm>
        </p:spPr>
        <p:txBody>
          <a:bodyPr/>
          <a:lstStyle/>
          <a:p>
            <a:r>
              <a:rPr lang="en-US" dirty="0" err="1"/>
              <a:t>PaaS</a:t>
            </a:r>
            <a:endParaRPr lang="en-US" dirty="0"/>
          </a:p>
          <a:p>
            <a:pPr lvl="2"/>
            <a:r>
              <a:rPr lang="en-US" sz="3672" dirty="0"/>
              <a:t>Graph Story</a:t>
            </a:r>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13381</TotalTime>
  <Words>384</Words>
  <Application>Microsoft Office PowerPoint</Application>
  <PresentationFormat>Custom</PresentationFormat>
  <Paragraphs>88</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MS PGothic</vt:lpstr>
      <vt:lpstr>Arial</vt:lpstr>
      <vt:lpstr>Calibri</vt:lpstr>
      <vt:lpstr>Consolas</vt:lpstr>
      <vt:lpstr>Lucida Console</vt:lpstr>
      <vt:lpstr>Segoe UI</vt:lpstr>
      <vt:lpstr>Segoe UI Light</vt:lpstr>
      <vt:lpstr>Wingdings</vt:lpstr>
      <vt:lpstr>5-30721_Build_2016_Template_Dark</vt:lpstr>
      <vt:lpstr>1_5-30721_Build_2016_Template_Dark</vt:lpstr>
      <vt:lpstr>Graph databases! A fun intro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295</cp:revision>
  <dcterms:created xsi:type="dcterms:W3CDTF">2016-02-04T21:48:58Z</dcterms:created>
  <dcterms:modified xsi:type="dcterms:W3CDTF">2016-10-11T21:38:20Z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